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3" r:id="rId3"/>
    <p:sldId id="282" r:id="rId4"/>
    <p:sldId id="283" r:id="rId5"/>
    <p:sldId id="284" r:id="rId6"/>
    <p:sldId id="285" r:id="rId7"/>
    <p:sldId id="257" r:id="rId8"/>
    <p:sldId id="2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15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54" autoAdjust="0"/>
    <p:restoredTop sz="94766"/>
  </p:normalViewPr>
  <p:slideViewPr>
    <p:cSldViewPr snapToGrid="0">
      <p:cViewPr varScale="1">
        <p:scale>
          <a:sx n="213" d="100"/>
          <a:sy n="213" d="100"/>
        </p:scale>
        <p:origin x="110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Copy%20of%20WTJ%20Projects%20Western%20Cape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Copy%20of%20WTJ%20Projects%20Western%20Cap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Copy%20of%20WTJ%20Projects%20Western%20Cap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Copy%20of%20WTJ%20Projects%20Western%20Cape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Copy%20of%20WTJ%20Projects%20Western%20Cap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Copy%20of%20WTJ%20Projects%20Western%20Cape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witscloud-my.sharepoint.com/personal/00300002_wits_ac_za/Documents/Desktop/WSA%20Database/Copy%20of%20WTJ%20Projects%20Western%20Cap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'WC048 Knysna'!$A$2</c:f>
              <c:strCache>
                <c:ptCount val="1"/>
                <c:pt idx="0">
                  <c:v>Budget sufficiency (Total Budget revenue/total budgeted expenditure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6.4509168815592016E-2"/>
                  <c:y val="-0.399509803921568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A18-0147-91BC-067509963BE6}"/>
                </c:ext>
              </c:extLst>
            </c:dLbl>
            <c:dLbl>
              <c:idx val="1"/>
              <c:layout>
                <c:manualLayout>
                  <c:x val="-3.6461704113160749E-2"/>
                  <c:y val="-0.345588235294117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A18-0147-91BC-067509963BE6}"/>
                </c:ext>
              </c:extLst>
            </c:dLbl>
            <c:dLbl>
              <c:idx val="2"/>
              <c:layout>
                <c:manualLayout>
                  <c:x val="-6.030204911022731E-2"/>
                  <c:y val="-0.357843137254902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A18-0147-91BC-067509963BE6}"/>
                </c:ext>
              </c:extLst>
            </c:dLbl>
            <c:dLbl>
              <c:idx val="3"/>
              <c:layout>
                <c:manualLayout>
                  <c:x val="-0.12200647145557629"/>
                  <c:y val="-0.4436274509803921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A18-0147-91BC-067509963B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'WC048 Knysna'!$B$1:$E$1</c:f>
              <c:strCache>
                <c:ptCount val="4"/>
                <c:pt idx="0">
                  <c:v>2021/2022</c:v>
                </c:pt>
                <c:pt idx="1">
                  <c:v>2022/2023</c:v>
                </c:pt>
                <c:pt idx="2">
                  <c:v>2023/2024</c:v>
                </c:pt>
                <c:pt idx="3">
                  <c:v>2024/25</c:v>
                </c:pt>
              </c:strCache>
            </c:strRef>
          </c:cat>
          <c:val>
            <c:numRef>
              <c:f>'WC048 Knysna'!$B$2:$E$2</c:f>
              <c:numCache>
                <c:formatCode>0%</c:formatCode>
                <c:ptCount val="4"/>
                <c:pt idx="0">
                  <c:v>0.97557406378934952</c:v>
                </c:pt>
                <c:pt idx="1">
                  <c:v>1.002110608099841</c:v>
                </c:pt>
                <c:pt idx="2">
                  <c:v>1.0011349969676306</c:v>
                </c:pt>
                <c:pt idx="3">
                  <c:v>1.0858298185030859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A18-0147-91BC-067509963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9155008"/>
        <c:axId val="779154112"/>
      </c:areaChart>
      <c:catAx>
        <c:axId val="779155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9154112"/>
        <c:crosses val="autoZero"/>
        <c:auto val="1"/>
        <c:lblAlgn val="ctr"/>
        <c:lblOffset val="100"/>
        <c:noMultiLvlLbl val="0"/>
      </c:catAx>
      <c:valAx>
        <c:axId val="77915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915500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'WC048 Knysna'!$A$4</c:f>
              <c:strCache>
                <c:ptCount val="1"/>
                <c:pt idx="0">
                  <c:v>Revenue Coverage % (Total Budgeted Revenue/Total budgeted CAPEX+OPEXx100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2.9386438274430989E-2"/>
                  <c:y val="-0.665893771592028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536-AD4C-87EF-2276FD348897}"/>
                </c:ext>
              </c:extLst>
            </c:dLbl>
            <c:dLbl>
              <c:idx val="1"/>
              <c:layout>
                <c:manualLayout>
                  <c:x val="-2.0990313053164993E-2"/>
                  <c:y val="-0.591905574748469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536-AD4C-87EF-2276FD348897}"/>
                </c:ext>
              </c:extLst>
            </c:dLbl>
            <c:dLbl>
              <c:idx val="2"/>
              <c:layout>
                <c:manualLayout>
                  <c:x val="-1.8191604646076328E-2"/>
                  <c:y val="-0.5480607173596938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536-AD4C-87EF-2276FD348897}"/>
                </c:ext>
              </c:extLst>
            </c:dLbl>
            <c:dLbl>
              <c:idx val="3"/>
              <c:layout>
                <c:manualLayout>
                  <c:x val="-6.5769647566583642E-2"/>
                  <c:y val="-0.446669484648150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536-AD4C-87EF-2276FD34889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'WC048 Knysna'!$B$3:$E$3</c:f>
              <c:strCache>
                <c:ptCount val="4"/>
                <c:pt idx="0">
                  <c:v>2021/2022</c:v>
                </c:pt>
                <c:pt idx="1">
                  <c:v>2022/2023</c:v>
                </c:pt>
                <c:pt idx="2">
                  <c:v>2023/2024</c:v>
                </c:pt>
                <c:pt idx="3">
                  <c:v>2024/25</c:v>
                </c:pt>
              </c:strCache>
            </c:strRef>
          </c:cat>
          <c:val>
            <c:numRef>
              <c:f>'WC048 Knysna'!$B$4:$E$4</c:f>
              <c:numCache>
                <c:formatCode>0%</c:formatCode>
                <c:ptCount val="4"/>
                <c:pt idx="0">
                  <c:v>0.99082797726659255</c:v>
                </c:pt>
                <c:pt idx="1">
                  <c:v>1.0524991750367989</c:v>
                </c:pt>
                <c:pt idx="2">
                  <c:v>1.0731023707302698</c:v>
                </c:pt>
                <c:pt idx="3">
                  <c:v>1.1439309181883439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536-AD4C-87EF-2276FD3488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33087488"/>
        <c:axId val="727959296"/>
      </c:areaChart>
      <c:catAx>
        <c:axId val="733087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959296"/>
        <c:crosses val="autoZero"/>
        <c:auto val="1"/>
        <c:lblAlgn val="ctr"/>
        <c:lblOffset val="100"/>
        <c:noMultiLvlLbl val="0"/>
      </c:catAx>
      <c:valAx>
        <c:axId val="727959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30874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'WC048 Knysna'!$A$6</c:f>
              <c:strCache>
                <c:ptCount val="1"/>
                <c:pt idx="0">
                  <c:v>Revenue Collection Rate % (Actual revenue collected/budgeted revenue x 100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3.6699242152869571E-2"/>
                  <c:y val="-0.502873677001013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BA-784F-AEAF-4F4C65E45224}"/>
                </c:ext>
              </c:extLst>
            </c:dLbl>
            <c:dLbl>
              <c:idx val="1"/>
              <c:layout>
                <c:manualLayout>
                  <c:x val="-2.2584149017150505E-2"/>
                  <c:y val="-0.4367817080237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BA-784F-AEAF-4F4C65E45224}"/>
                </c:ext>
              </c:extLst>
            </c:dLbl>
            <c:dLbl>
              <c:idx val="2"/>
              <c:layout>
                <c:manualLayout>
                  <c:x val="-3.3876223525725759E-2"/>
                  <c:y val="-0.468390910578086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0BA-784F-AEAF-4F4C65E45224}"/>
                </c:ext>
              </c:extLst>
            </c:dLbl>
            <c:dLbl>
              <c:idx val="3"/>
              <c:layout>
                <c:manualLayout>
                  <c:x val="-2.964169558501004E-2"/>
                  <c:y val="-0.454023091235200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BA-784F-AEAF-4F4C65E452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'WC048 Knysna'!$B$5:$E$5</c:f>
              <c:strCache>
                <c:ptCount val="4"/>
                <c:pt idx="0">
                  <c:v>2021/2022</c:v>
                </c:pt>
                <c:pt idx="1">
                  <c:v>2022/2023</c:v>
                </c:pt>
                <c:pt idx="2">
                  <c:v>2023/2024</c:v>
                </c:pt>
                <c:pt idx="3">
                  <c:v>2024/25</c:v>
                </c:pt>
              </c:strCache>
            </c:strRef>
          </c:cat>
          <c:val>
            <c:numRef>
              <c:f>'WC048 Knysna'!$B$6:$E$6</c:f>
              <c:numCache>
                <c:formatCode>0%</c:formatCode>
                <c:ptCount val="4"/>
                <c:pt idx="0">
                  <c:v>0.86238184264159456</c:v>
                </c:pt>
                <c:pt idx="1">
                  <c:v>0.91969961443414816</c:v>
                </c:pt>
                <c:pt idx="2">
                  <c:v>0.95362021290862298</c:v>
                </c:pt>
                <c:pt idx="3">
                  <c:v>0.95379345068707189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BA-784F-AEAF-4F4C65E45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5573888"/>
        <c:axId val="715585536"/>
      </c:areaChart>
      <c:catAx>
        <c:axId val="715573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585536"/>
        <c:crosses val="autoZero"/>
        <c:auto val="1"/>
        <c:lblAlgn val="ctr"/>
        <c:lblOffset val="100"/>
        <c:noMultiLvlLbl val="0"/>
      </c:catAx>
      <c:valAx>
        <c:axId val="71558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5738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848756520963126E-2"/>
          <c:y val="4.623362786540796E-2"/>
          <c:w val="0.85444423098131173"/>
          <c:h val="0.86854905891511158"/>
        </c:manualLayout>
      </c:layout>
      <c:areaChart>
        <c:grouping val="standard"/>
        <c:varyColors val="0"/>
        <c:ser>
          <c:idx val="0"/>
          <c:order val="0"/>
          <c:tx>
            <c:strRef>
              <c:f>'WC048 Knysna'!$A$8</c:f>
              <c:strCache>
                <c:ptCount val="1"/>
                <c:pt idx="0">
                  <c:v>Capital budget allocated to renewal of existing assests (amount allocated to renewable/total capital budget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3.7701395710287036E-2"/>
                  <c:y val="-0.449375462844171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5F-5349-AA07-8610B9EBF7AE}"/>
                </c:ext>
              </c:extLst>
            </c:dLbl>
            <c:dLbl>
              <c:idx val="1"/>
              <c:layout>
                <c:manualLayout>
                  <c:x val="-9.7744359248892326E-3"/>
                  <c:y val="-0.5595449311543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5F-5349-AA07-8610B9EBF7AE}"/>
                </c:ext>
              </c:extLst>
            </c:dLbl>
            <c:dLbl>
              <c:idx val="2"/>
              <c:layout>
                <c:manualLayout>
                  <c:x val="-4.0494091688826818E-2"/>
                  <c:y val="-0.47546823165447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5F-5349-AA07-8610B9EBF7AE}"/>
                </c:ext>
              </c:extLst>
            </c:dLbl>
            <c:dLbl>
              <c:idx val="3"/>
              <c:layout>
                <c:manualLayout>
                  <c:x val="-3.7701395710286939E-2"/>
                  <c:y val="-0.426181890568342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5F-5349-AA07-8610B9EBF7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'WC048 Knysna'!$B$7:$E$7</c:f>
              <c:strCache>
                <c:ptCount val="4"/>
                <c:pt idx="0">
                  <c:v>2021/2022</c:v>
                </c:pt>
                <c:pt idx="1">
                  <c:v>2022/2023</c:v>
                </c:pt>
                <c:pt idx="2">
                  <c:v>2023/2024</c:v>
                </c:pt>
                <c:pt idx="3">
                  <c:v>2024/25</c:v>
                </c:pt>
              </c:strCache>
            </c:strRef>
          </c:cat>
          <c:val>
            <c:numRef>
              <c:f>'WC048 Knysna'!$B$8:$E$8</c:f>
              <c:numCache>
                <c:formatCode>0%</c:formatCode>
                <c:ptCount val="4"/>
                <c:pt idx="0">
                  <c:v>0.26596846587639544</c:v>
                </c:pt>
                <c:pt idx="1">
                  <c:v>0.15531593667241422</c:v>
                </c:pt>
                <c:pt idx="2">
                  <c:v>0.23404577455903505</c:v>
                </c:pt>
                <c:pt idx="3">
                  <c:v>0.25734062518919137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5F-5349-AA07-8610B9EBF7A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725264896"/>
        <c:axId val="725265792"/>
      </c:areaChart>
      <c:catAx>
        <c:axId val="72526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265792"/>
        <c:crosses val="autoZero"/>
        <c:auto val="1"/>
        <c:lblAlgn val="ctr"/>
        <c:lblOffset val="100"/>
        <c:noMultiLvlLbl val="0"/>
      </c:catAx>
      <c:valAx>
        <c:axId val="72526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2648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'WC048 Knysna'!$A$6</c:f>
              <c:strCache>
                <c:ptCount val="1"/>
                <c:pt idx="0">
                  <c:v>Revenue Collection Rate % (Actual revenue collected/budgeted revenue x 100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3.6699242152869571E-2"/>
                  <c:y val="-0.502873677001013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0BA-784F-AEAF-4F4C65E45224}"/>
                </c:ext>
              </c:extLst>
            </c:dLbl>
            <c:dLbl>
              <c:idx val="1"/>
              <c:layout>
                <c:manualLayout>
                  <c:x val="-2.2584149017150505E-2"/>
                  <c:y val="-0.43678170802373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0BA-784F-AEAF-4F4C65E45224}"/>
                </c:ext>
              </c:extLst>
            </c:dLbl>
            <c:dLbl>
              <c:idx val="2"/>
              <c:layout>
                <c:manualLayout>
                  <c:x val="-3.3876223525725759E-2"/>
                  <c:y val="-0.468390910578086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0BA-784F-AEAF-4F4C65E45224}"/>
                </c:ext>
              </c:extLst>
            </c:dLbl>
            <c:dLbl>
              <c:idx val="3"/>
              <c:layout>
                <c:manualLayout>
                  <c:x val="-2.964169558501004E-2"/>
                  <c:y val="-0.454023091235200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BA-784F-AEAF-4F4C65E4522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'WC048 Knysna'!$B$5:$E$5</c:f>
              <c:strCache>
                <c:ptCount val="4"/>
                <c:pt idx="0">
                  <c:v>2021/2022</c:v>
                </c:pt>
                <c:pt idx="1">
                  <c:v>2022/2023</c:v>
                </c:pt>
                <c:pt idx="2">
                  <c:v>2023/2024</c:v>
                </c:pt>
                <c:pt idx="3">
                  <c:v>2024/25</c:v>
                </c:pt>
              </c:strCache>
            </c:strRef>
          </c:cat>
          <c:val>
            <c:numRef>
              <c:f>'WC048 Knysna'!$B$6:$E$6</c:f>
              <c:numCache>
                <c:formatCode>0%</c:formatCode>
                <c:ptCount val="4"/>
                <c:pt idx="0">
                  <c:v>0.86238184264159456</c:v>
                </c:pt>
                <c:pt idx="1">
                  <c:v>0.91969961443414816</c:v>
                </c:pt>
                <c:pt idx="2">
                  <c:v>0.95362021290862298</c:v>
                </c:pt>
                <c:pt idx="3">
                  <c:v>0.95379345068707189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BA-784F-AEAF-4F4C65E45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15573888"/>
        <c:axId val="715585536"/>
      </c:areaChart>
      <c:catAx>
        <c:axId val="7155738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585536"/>
        <c:crosses val="autoZero"/>
        <c:auto val="1"/>
        <c:lblAlgn val="ctr"/>
        <c:lblOffset val="100"/>
        <c:noMultiLvlLbl val="0"/>
      </c:catAx>
      <c:valAx>
        <c:axId val="715585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55738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8848756520963126E-2"/>
          <c:y val="4.623362786540796E-2"/>
          <c:w val="0.85444423098131173"/>
          <c:h val="0.86854905891511158"/>
        </c:manualLayout>
      </c:layout>
      <c:areaChart>
        <c:grouping val="standard"/>
        <c:varyColors val="0"/>
        <c:ser>
          <c:idx val="0"/>
          <c:order val="0"/>
          <c:tx>
            <c:strRef>
              <c:f>'WC048 Knysna'!$A$8</c:f>
              <c:strCache>
                <c:ptCount val="1"/>
                <c:pt idx="0">
                  <c:v>Capital budget allocated to renewal of existing assests (amount allocated to renewable/total capital budget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3.7701395710287036E-2"/>
                  <c:y val="-0.449375462844171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5F-5349-AA07-8610B9EBF7AE}"/>
                </c:ext>
              </c:extLst>
            </c:dLbl>
            <c:dLbl>
              <c:idx val="1"/>
              <c:layout>
                <c:manualLayout>
                  <c:x val="-9.7744359248892326E-3"/>
                  <c:y val="-0.55954493115435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5F-5349-AA07-8610B9EBF7AE}"/>
                </c:ext>
              </c:extLst>
            </c:dLbl>
            <c:dLbl>
              <c:idx val="2"/>
              <c:layout>
                <c:manualLayout>
                  <c:x val="-4.0494091688826818E-2"/>
                  <c:y val="-0.4754682316544779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5F-5349-AA07-8610B9EBF7AE}"/>
                </c:ext>
              </c:extLst>
            </c:dLbl>
            <c:dLbl>
              <c:idx val="3"/>
              <c:layout>
                <c:manualLayout>
                  <c:x val="-3.7701395710286939E-2"/>
                  <c:y val="-0.426181890568342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5F-5349-AA07-8610B9EBF7A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'WC048 Knysna'!$B$7:$E$7</c:f>
              <c:strCache>
                <c:ptCount val="4"/>
                <c:pt idx="0">
                  <c:v>2021/2022</c:v>
                </c:pt>
                <c:pt idx="1">
                  <c:v>2022/2023</c:v>
                </c:pt>
                <c:pt idx="2">
                  <c:v>2023/2024</c:v>
                </c:pt>
                <c:pt idx="3">
                  <c:v>2024/25</c:v>
                </c:pt>
              </c:strCache>
            </c:strRef>
          </c:cat>
          <c:val>
            <c:numRef>
              <c:f>'WC048 Knysna'!$B$8:$E$8</c:f>
              <c:numCache>
                <c:formatCode>0%</c:formatCode>
                <c:ptCount val="4"/>
                <c:pt idx="0">
                  <c:v>0.26596846587639544</c:v>
                </c:pt>
                <c:pt idx="1">
                  <c:v>0.15531593667241422</c:v>
                </c:pt>
                <c:pt idx="2">
                  <c:v>0.23404577455903505</c:v>
                </c:pt>
                <c:pt idx="3">
                  <c:v>0.25734062518919137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5F-5349-AA07-8610B9EBF7A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725264896"/>
        <c:axId val="725265792"/>
      </c:areaChart>
      <c:catAx>
        <c:axId val="7252648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265792"/>
        <c:crosses val="autoZero"/>
        <c:auto val="1"/>
        <c:lblAlgn val="ctr"/>
        <c:lblOffset val="100"/>
        <c:noMultiLvlLbl val="0"/>
      </c:catAx>
      <c:valAx>
        <c:axId val="72526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52648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'WC048 Knysna'!$A$10</c:f>
              <c:strCache>
                <c:ptCount val="1"/>
                <c:pt idx="0">
                  <c:v>Maintanance spending rate % (Total maintanance expenditure/total revenue collected) x100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0.10774264644159036"/>
                  <c:y val="-0.451388888888888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BE9-7A4F-BF4C-C2CCD91E70A6}"/>
                </c:ext>
              </c:extLst>
            </c:dLbl>
            <c:dLbl>
              <c:idx val="1"/>
              <c:layout>
                <c:manualLayout>
                  <c:x val="1.7011996806566898E-2"/>
                  <c:y val="-0.4687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E9-7A4F-BF4C-C2CCD91E70A6}"/>
                </c:ext>
              </c:extLst>
            </c:dLbl>
            <c:dLbl>
              <c:idx val="2"/>
              <c:layout>
                <c:manualLayout>
                  <c:x val="-8.505998403283449E-3"/>
                  <c:y val="-0.48611111111111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BE9-7A4F-BF4C-C2CCD91E70A6}"/>
                </c:ext>
              </c:extLst>
            </c:dLbl>
            <c:dLbl>
              <c:idx val="3"/>
              <c:layout>
                <c:manualLayout>
                  <c:x val="-1.4176664005472416E-2"/>
                  <c:y val="-0.600694444444444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BE9-7A4F-BF4C-C2CCD91E70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'WC048 Knysna'!$B$9:$E$9</c:f>
              <c:strCache>
                <c:ptCount val="4"/>
                <c:pt idx="0">
                  <c:v>2021/2022</c:v>
                </c:pt>
                <c:pt idx="1">
                  <c:v>2022/2023</c:v>
                </c:pt>
                <c:pt idx="2">
                  <c:v>2023/2024</c:v>
                </c:pt>
                <c:pt idx="3">
                  <c:v>2024/25</c:v>
                </c:pt>
              </c:strCache>
            </c:strRef>
          </c:cat>
          <c:val>
            <c:numRef>
              <c:f>'WC048 Knysna'!$B$10:$E$10</c:f>
              <c:numCache>
                <c:formatCode>0%</c:formatCode>
                <c:ptCount val="4"/>
                <c:pt idx="0">
                  <c:v>5.703488921190699E-2</c:v>
                </c:pt>
                <c:pt idx="1">
                  <c:v>5.3696512958503105E-2</c:v>
                </c:pt>
                <c:pt idx="2">
                  <c:v>4.4335457819162559E-2</c:v>
                </c:pt>
                <c:pt idx="3">
                  <c:v>3.029906654115698E-2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BE9-7A4F-BF4C-C2CCD91E70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9146048"/>
        <c:axId val="757588288"/>
      </c:areaChart>
      <c:catAx>
        <c:axId val="7791460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57588288"/>
        <c:crosses val="autoZero"/>
        <c:auto val="1"/>
        <c:lblAlgn val="ctr"/>
        <c:lblOffset val="100"/>
        <c:noMultiLvlLbl val="0"/>
      </c:catAx>
      <c:valAx>
        <c:axId val="75758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91460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DE00C6-E10A-4957-A6D0-572B2645D864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751937-C2B7-4B61-9911-DA59A3F09AF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70745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51937-C2B7-4B61-9911-DA59A3F09AF8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8061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F4D15-6123-7A2E-1E43-3B40C323A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854685-CAD8-E9B7-215D-93AA3CB1D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DABDA9-2F8E-870C-F4A4-0D9280BFA6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334255-C7C1-1428-C945-CA7B1E785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51937-C2B7-4B61-9911-DA59A3F09AF8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68692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D7242E-149A-A081-085A-D92947C3B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70E56A-F17E-815C-728F-83C4D0880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9879EA-A84A-B976-085F-0A594455CE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120998-00EF-5483-3C47-C63A6A9DCA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51937-C2B7-4B61-9911-DA59A3F09AF8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7029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8E07D-27A6-C4EE-3583-342C9DC55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C9CE0A-8894-F056-3ECE-ADFED04E0C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698B1A-1B95-A742-7CF9-E687F9009C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63E41A-6229-B8BC-7A04-E64D229543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51937-C2B7-4B61-9911-DA59A3F09AF8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20203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B2F27-8B36-6001-3A24-0180D06C8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D75141-4BE0-8EDB-0DFE-8A801F77EE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C3EF8A-881C-DF55-00D0-57AF1214D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DE3AF-45D6-D47E-B045-77BBE36912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51937-C2B7-4B61-9911-DA59A3F09AF8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284133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51937-C2B7-4B61-9911-DA59A3F09AF8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72211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751937-C2B7-4B61-9911-DA59A3F09AF8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51527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5D019-0898-82C7-EBDD-9E50172C30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CC6C39-5CCE-5A2F-ED82-574768705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9857A2-3AE6-6B38-738C-1565FCC92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81F76-6F7D-0EFA-7311-A9F3C2243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3BA67-FEBE-2050-4E0A-7164E3009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98426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0CD52-588B-23FD-ACBC-A9E9C3A51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36CAD-8514-78B6-2CF0-601A14735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B378B5-D34C-B841-4CEC-AFEAD7DEF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8FDD84-5C1F-66B7-D43F-22104501C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F7D89-581C-627B-DF78-45297E358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72734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246B1-EC92-2ADE-4554-E7112C2D9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81777-5F12-00A7-4155-D48153C1B1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30E3F9-1421-5B09-B0DC-BA7B5F144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7CE06-053C-D596-4F30-942A7637C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02258-7469-0FC1-5A5D-694391C19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2997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F5B15-BCD3-C64E-69C3-2B858AD31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B0F5E-A045-D11C-EA7A-70DD0402FB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75023E-D31F-B92C-BDC5-B64AB3BB3F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6CB0FD-62C5-B880-1C07-9936CF9AD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4786AF-CBFD-A322-EE7F-49227D410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3F3FBF-F7CE-EA01-3D20-77F52CD82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77601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25A8C-B719-0FDE-892F-C42F1B6A4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2DD08-F1C8-80A9-4E04-DFF05AD11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6702-7DBE-7027-7A97-AC4EA5F6ED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8641E4-81AE-745C-A609-AE965359F5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441B3E-5E52-EA50-0FCC-C764AF77FE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CFBAC-898A-579F-D813-79D6947AA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6A178F-7531-69F0-A690-9309D8852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4719F4-478B-C1CC-6DCD-E191DCE99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25535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45661-85E7-CC0A-079D-6232C0C5F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805D48-93F0-65F3-C3D5-61AE47FD3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5B9686-3CDF-132C-16FC-FBB59ED2A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56F4C3-7EC2-F392-2823-FEB612E89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96892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3E2A8B-9573-7596-ED3B-2AF4CFC34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458AE4-D196-E504-E85F-48E9EDF79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700A9E-F5FE-EC5A-B687-D78D202F7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990789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6572E-930E-25C6-822D-4167CCF96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262E7-03B7-DD78-3D28-3792BEAF1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EB3A48-3AC8-AA92-9E99-D79959217D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C2120E-D41C-F464-4045-79C056D9E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FE5742-410F-30AB-BBB2-4447E3198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E4CB22-159D-96EE-108B-0DC384BAC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79580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855F3-D45E-2C5C-C8B3-81F470374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2A14C9-AB07-C4FF-07E1-C07AADD17CD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C30B2-99DF-0F29-2F06-930117125B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EEA37-1B7D-7E67-C4AE-0B0DDBBD3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3B6A4A-1977-81D5-FFF8-2A980234C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4149E-778E-CEA3-C624-2FD57E242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95664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A831C-E99D-5572-BC21-FD2FCAF28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5CA565-6DE0-B658-ADCC-9C7E1F852D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118BD-E6FF-0F9C-816C-1ABF497D0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D37E2-9E2F-F181-35F4-765A3093B1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018C7-D06F-47F5-6E70-B6A438C85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872043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260C47-AE75-9DE0-1EEB-56DC49D20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06C5D-9317-E126-989B-5BCDEDD4A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DE1693-A9F8-B1CF-9F85-D896960B7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2A101-C517-8838-3F23-22339D5AF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3A05E9-4F25-E75B-6692-2FE1D110A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72227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6A2BB0-5C14-B439-76AE-459D16B2D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05B5D3-0AB8-307B-34F5-3D49D05D8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D6950E-4811-6026-B1C7-2788175D8A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1F6960-72B9-4D34-9957-80C2816857F0}" type="datetimeFigureOut">
              <a:rPr lang="en-ZA" smtClean="0"/>
              <a:t>2026/10/20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9C0771-13F5-7CAD-CC12-22CC7727C0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EE34A-7523-88D2-F5A6-E8FDD7B321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5EBB49-069D-4108-B65B-49674AD030C1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098152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38E3FE0-7EF6-D37A-2884-45A398BA3C5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0" b="33718"/>
          <a:stretch>
            <a:fillRect/>
          </a:stretch>
        </p:blipFill>
        <p:spPr>
          <a:xfrm>
            <a:off x="0" y="0"/>
            <a:ext cx="12192000" cy="42503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7573313-833D-F46D-E918-31DA0B2C072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r="-1" b="90888"/>
          <a:stretch>
            <a:fillRect/>
          </a:stretch>
        </p:blipFill>
        <p:spPr bwMode="auto">
          <a:xfrm rot="10800000" flipH="1">
            <a:off x="-82382" y="5668065"/>
            <a:ext cx="12274382" cy="1208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0F53DAF-89E7-7A90-31B4-D9C72B6DB971}"/>
              </a:ext>
            </a:extLst>
          </p:cNvPr>
          <p:cNvSpPr/>
          <p:nvPr/>
        </p:nvSpPr>
        <p:spPr>
          <a:xfrm>
            <a:off x="0" y="2550754"/>
            <a:ext cx="12192000" cy="1699569"/>
          </a:xfrm>
          <a:prstGeom prst="rect">
            <a:avLst/>
          </a:prstGeom>
          <a:solidFill>
            <a:srgbClr val="88152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83AD01-2D65-E3A7-7006-FC292BEA38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249" y="5689917"/>
            <a:ext cx="1827502" cy="9249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AE632A-A49D-3A13-3EF6-2E8AFD7509F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3842" y="5680773"/>
            <a:ext cx="2034338" cy="95717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3A90961D-6D71-15AD-1437-326C3809B9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564" y="4465072"/>
            <a:ext cx="4451927" cy="1339417"/>
          </a:xfrm>
        </p:spPr>
        <p:txBody>
          <a:bodyPr>
            <a:normAutofit/>
          </a:bodyPr>
          <a:lstStyle/>
          <a:p>
            <a:pPr algn="l"/>
            <a:r>
              <a:rPr lang="en-ZA" dirty="0">
                <a:solidFill>
                  <a:srgbClr val="881525"/>
                </a:solidFill>
              </a:rPr>
              <a:t>Water Rights Tracker</a:t>
            </a:r>
          </a:p>
          <a:p>
            <a:pPr algn="l"/>
            <a:r>
              <a:rPr lang="en-ZA" dirty="0">
                <a:solidFill>
                  <a:srgbClr val="881525"/>
                </a:solidFill>
              </a:rPr>
              <a:t>Dr Albert Edgar Manyuchi</a:t>
            </a:r>
          </a:p>
          <a:p>
            <a:pPr algn="l"/>
            <a:r>
              <a:rPr lang="en-ZA" dirty="0">
                <a:solidFill>
                  <a:srgbClr val="881525"/>
                </a:solidFill>
              </a:rPr>
              <a:t>October 2026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C916D5-0472-8CC5-AA8B-0C32D286A7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9558" y="2672977"/>
            <a:ext cx="10842193" cy="1524145"/>
          </a:xfrm>
        </p:spPr>
        <p:txBody>
          <a:bodyPr>
            <a:normAutofit/>
          </a:bodyPr>
          <a:lstStyle/>
          <a:p>
            <a:pPr algn="l"/>
            <a:r>
              <a:rPr lang="en-ZA" dirty="0">
                <a:solidFill>
                  <a:schemeClr val="bg1"/>
                </a:solidFill>
              </a:rPr>
              <a:t>Baseline financial trends analysis </a:t>
            </a:r>
          </a:p>
        </p:txBody>
      </p:sp>
    </p:spTree>
    <p:extLst>
      <p:ext uri="{BB962C8B-B14F-4D97-AF65-F5344CB8AC3E}">
        <p14:creationId xmlns:p14="http://schemas.microsoft.com/office/powerpoint/2010/main" val="1310293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D250F-61A9-6417-4C22-47BF84CF1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881525"/>
                </a:solidFill>
              </a:rPr>
              <a:t>Baseline financial trend analysis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887D8-8344-7DCF-135B-48EE46F782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sz="3200" dirty="0">
                <a:solidFill>
                  <a:srgbClr val="881525"/>
                </a:solidFill>
              </a:rPr>
              <a:t>Most of the indicators in the profiles are point indicators</a:t>
            </a:r>
          </a:p>
          <a:p>
            <a:pPr marL="0" indent="0">
              <a:buNone/>
            </a:pPr>
            <a:r>
              <a:rPr lang="en-ZA" dirty="0"/>
              <a:t>However, our financial analysis included trend analysis showing changes over time</a:t>
            </a:r>
            <a:endParaRPr lang="en-IN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IN" sz="3200" dirty="0">
                <a:solidFill>
                  <a:srgbClr val="881525"/>
                </a:solidFill>
              </a:rPr>
              <a:t>The analysis focused on the period between 2021 and 2025</a:t>
            </a:r>
          </a:p>
          <a:p>
            <a:pPr marL="0" indent="0">
              <a:buNone/>
            </a:pPr>
            <a:r>
              <a:rPr lang="en-ZA" dirty="0"/>
              <a:t>The financial analysis variables are budget sufficiency, budget coverage, revenue collection rate, capital budget allocated to renewal of existing assets and maintenance spending rates.</a:t>
            </a:r>
            <a:endParaRPr lang="en-IN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en-IN" dirty="0">
                <a:solidFill>
                  <a:srgbClr val="881525"/>
                </a:solidFill>
              </a:rPr>
              <a:t>The analysis was not exclusive to water only but assessed the overall available budget data</a:t>
            </a:r>
          </a:p>
          <a:p>
            <a:pPr marL="0" indent="0">
              <a:buNone/>
            </a:pP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0254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0A497B-C02B-6D35-6541-EC7CB03B9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0EB58-6906-7138-6874-1143E8ADB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881525"/>
                </a:solidFill>
              </a:rPr>
              <a:t>Examples of the financial trend analysis done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2CD1496C-ED38-BC11-C6BC-66F1B576CB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4130668"/>
              </p:ext>
            </p:extLst>
          </p:nvPr>
        </p:nvGraphicFramePr>
        <p:xfrm>
          <a:off x="838200" y="1594741"/>
          <a:ext cx="5419531" cy="3862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5C77066-68E0-E9BF-3FB0-B9EF3ED8C3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2267776"/>
              </p:ext>
            </p:extLst>
          </p:nvPr>
        </p:nvGraphicFramePr>
        <p:xfrm>
          <a:off x="6233627" y="1719917"/>
          <a:ext cx="5144278" cy="3737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277BA0BD-8ABF-1396-3674-EA75199F9D9D}"/>
              </a:ext>
            </a:extLst>
          </p:cNvPr>
          <p:cNvSpPr txBox="1"/>
          <p:nvPr/>
        </p:nvSpPr>
        <p:spPr>
          <a:xfrm>
            <a:off x="2213123" y="5618115"/>
            <a:ext cx="253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Budget Sufficiency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7C5C87-9184-1CF7-E3C3-E9A428F8BE02}"/>
              </a:ext>
            </a:extLst>
          </p:cNvPr>
          <p:cNvSpPr txBox="1"/>
          <p:nvPr/>
        </p:nvSpPr>
        <p:spPr>
          <a:xfrm>
            <a:off x="7900894" y="5516748"/>
            <a:ext cx="2779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Revenue Coverage </a:t>
            </a:r>
          </a:p>
        </p:txBody>
      </p:sp>
    </p:spTree>
    <p:extLst>
      <p:ext uri="{BB962C8B-B14F-4D97-AF65-F5344CB8AC3E}">
        <p14:creationId xmlns:p14="http://schemas.microsoft.com/office/powerpoint/2010/main" val="1565702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971CC-F51B-7342-5F19-9D9F7756A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730FC-8C2C-F728-A9C3-3971CA659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881525"/>
                </a:solidFill>
              </a:rPr>
              <a:t>Examples continued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DD53D84-B074-2CDB-9EA4-940D1660DD1B}"/>
              </a:ext>
            </a:extLst>
          </p:cNvPr>
          <p:cNvSpPr txBox="1"/>
          <p:nvPr/>
        </p:nvSpPr>
        <p:spPr>
          <a:xfrm>
            <a:off x="1971991" y="5248783"/>
            <a:ext cx="253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Revenue collection rate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B02FD9-410C-B5D6-B0FE-1CED6FA79C0D}"/>
              </a:ext>
            </a:extLst>
          </p:cNvPr>
          <p:cNvSpPr txBox="1"/>
          <p:nvPr/>
        </p:nvSpPr>
        <p:spPr>
          <a:xfrm>
            <a:off x="7472908" y="5248783"/>
            <a:ext cx="3177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Capital budget allocated to renewal of existing assets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6B20DE59-9DD2-AD96-E3F1-FFCE9A21AC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8563274"/>
              </p:ext>
            </p:extLst>
          </p:nvPr>
        </p:nvGraphicFramePr>
        <p:xfrm>
          <a:off x="838200" y="1690687"/>
          <a:ext cx="5341471" cy="342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C986692-51AA-A3BF-C01C-8BD085D0B3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1902552"/>
              </p:ext>
            </p:extLst>
          </p:nvPr>
        </p:nvGraphicFramePr>
        <p:xfrm>
          <a:off x="6239435" y="1690686"/>
          <a:ext cx="5114365" cy="342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21434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610BA4-0633-7C36-B606-C73A548EA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7C6666-565A-6745-5F8C-9BE87730C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881525"/>
                </a:solidFill>
              </a:rPr>
              <a:t>Examples continued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567303-A627-46DE-B1FC-6E915D75AAD5}"/>
              </a:ext>
            </a:extLst>
          </p:cNvPr>
          <p:cNvSpPr txBox="1"/>
          <p:nvPr/>
        </p:nvSpPr>
        <p:spPr>
          <a:xfrm>
            <a:off x="1971991" y="5248783"/>
            <a:ext cx="2537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Revenue collection rate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234403E-299A-1D29-4FD7-2B38DF483075}"/>
              </a:ext>
            </a:extLst>
          </p:cNvPr>
          <p:cNvSpPr txBox="1"/>
          <p:nvPr/>
        </p:nvSpPr>
        <p:spPr>
          <a:xfrm>
            <a:off x="7472908" y="5248783"/>
            <a:ext cx="3177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Capital budget allocated to renewal of existing assets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C1FE004-E459-C091-1ED8-AE905697850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90687"/>
          <a:ext cx="5341471" cy="3422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6B55078-04CD-F062-C588-28B1C9FAF5BD}"/>
              </a:ext>
            </a:extLst>
          </p:cNvPr>
          <p:cNvGraphicFramePr>
            <a:graphicFrameLocks/>
          </p:cNvGraphicFramePr>
          <p:nvPr/>
        </p:nvGraphicFramePr>
        <p:xfrm>
          <a:off x="6239435" y="1690686"/>
          <a:ext cx="5114365" cy="33594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22031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64ED6-B705-B903-3C73-249A29405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1A095-AD0B-2D9B-4F3E-115814DBA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881525"/>
                </a:solidFill>
              </a:rPr>
              <a:t>Examples continued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025CA5-A8B6-7CF0-F8E3-E8A70E5372A4}"/>
              </a:ext>
            </a:extLst>
          </p:cNvPr>
          <p:cNvSpPr txBox="1"/>
          <p:nvPr/>
        </p:nvSpPr>
        <p:spPr>
          <a:xfrm>
            <a:off x="4507418" y="5383212"/>
            <a:ext cx="317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Maintanence</a:t>
            </a:r>
            <a:r>
              <a:rPr lang="en-GB" dirty="0"/>
              <a:t> spending rate 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99EB68F2-75BC-6D62-8EEB-697F547EDCF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3422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32729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B960C-DC70-E17B-1976-14E028E24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881525"/>
                </a:solidFill>
              </a:rPr>
              <a:t>Key 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0DEC76-E85A-F8D4-483D-FEBC4E35A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10447"/>
            <a:ext cx="10515600" cy="476651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ZA" dirty="0"/>
              <a:t>For most municipalities, the total budgeted revenue exceeds by a slight margin the total budgeted expenditure, demonstrating marginal budget sufficiency over the period </a:t>
            </a:r>
          </a:p>
          <a:p>
            <a:pPr marL="0" indent="0">
              <a:buNone/>
            </a:pPr>
            <a:r>
              <a:rPr lang="en-IN" dirty="0">
                <a:solidFill>
                  <a:srgbClr val="881525"/>
                </a:solidFill>
              </a:rPr>
              <a:t>The revenue coverage shows marginal changes over time as grants and transfers compliment municipal own revenue</a:t>
            </a:r>
          </a:p>
          <a:p>
            <a:pPr marL="0" indent="0">
              <a:buNone/>
            </a:pPr>
            <a:r>
              <a:rPr lang="en-IN" dirty="0"/>
              <a:t>The revenue collection rate show significant variations over time for most municipalities. However, preliminary findings indicate that the revenue collection rate has been declining over time for several municipalities</a:t>
            </a:r>
          </a:p>
          <a:p>
            <a:pPr marL="0" indent="0">
              <a:buNone/>
            </a:pPr>
            <a:r>
              <a:rPr lang="en-IN" dirty="0">
                <a:solidFill>
                  <a:srgbClr val="881525"/>
                </a:solidFill>
              </a:rPr>
              <a:t>Capital budget allocated to renewal of existing assets also shows significant variations over time. However, this variable has the most data gaps across most municipalities </a:t>
            </a:r>
          </a:p>
          <a:p>
            <a:pPr marL="0" indent="0">
              <a:buNone/>
            </a:pPr>
            <a:r>
              <a:rPr lang="en-ZA" dirty="0"/>
              <a:t>The maintenance spending rate shows that reduced expenditure for maintenance over time for most municipalities. This is happening over a backdrop of increased recorded evidence of ageing infrastructure across many municipalities </a:t>
            </a:r>
          </a:p>
        </p:txBody>
      </p:sp>
    </p:spTree>
    <p:extLst>
      <p:ext uri="{BB962C8B-B14F-4D97-AF65-F5344CB8AC3E}">
        <p14:creationId xmlns:p14="http://schemas.microsoft.com/office/powerpoint/2010/main" val="542357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5E38A-8671-6646-E0EF-BBFCB4C9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>
                <a:solidFill>
                  <a:srgbClr val="881525"/>
                </a:solidFill>
              </a:rPr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695944-9B04-FB0D-36FD-4ABE39A65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ZA" dirty="0"/>
              <a:t>Please send comments to </a:t>
            </a:r>
            <a:r>
              <a:rPr lang="en-ZA" dirty="0" err="1">
                <a:solidFill>
                  <a:srgbClr val="881525"/>
                </a:solidFill>
              </a:rPr>
              <a:t>albertedgar.manyuchi@wits.ac.za</a:t>
            </a:r>
            <a:endParaRPr lang="en-ZA" dirty="0">
              <a:solidFill>
                <a:srgbClr val="881525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1B6366-22B9-15E3-C038-63AD9DA06CB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53" r="-1" b="90888"/>
          <a:stretch>
            <a:fillRect/>
          </a:stretch>
        </p:blipFill>
        <p:spPr bwMode="auto">
          <a:xfrm rot="10800000">
            <a:off x="742" y="5668065"/>
            <a:ext cx="12274382" cy="120840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5F56F2-0B04-5609-433C-841B4FF8B7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0149" y="5744781"/>
            <a:ext cx="1827502" cy="9249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4E2BFC-B3D8-7649-5667-B57CF22183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42" y="5735637"/>
            <a:ext cx="2034338" cy="95717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0B87EB1-93EB-DAF8-7559-E808774597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090"/>
          <a:stretch>
            <a:fillRect/>
          </a:stretch>
        </p:blipFill>
        <p:spPr>
          <a:xfrm>
            <a:off x="838201" y="2387442"/>
            <a:ext cx="9393518" cy="310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850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881525"/>
      </a:hlink>
      <a:folHlink>
        <a:srgbClr val="88152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317</Words>
  <Application>Microsoft Macintosh PowerPoint</Application>
  <PresentationFormat>Widescreen</PresentationFormat>
  <Paragraphs>64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Baseline financial trends analysis </vt:lpstr>
      <vt:lpstr>Baseline financial trend analysis </vt:lpstr>
      <vt:lpstr>Examples of the financial trend analysis done</vt:lpstr>
      <vt:lpstr>Examples continued</vt:lpstr>
      <vt:lpstr>Examples continued</vt:lpstr>
      <vt:lpstr>Examples continued</vt:lpstr>
      <vt:lpstr>Key findings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Tracy-Lynn Field</dc:creator>
  <cp:lastModifiedBy>Albert Manyuchi</cp:lastModifiedBy>
  <cp:revision>2</cp:revision>
  <dcterms:created xsi:type="dcterms:W3CDTF">2026-10-12T17:54:52Z</dcterms:created>
  <dcterms:modified xsi:type="dcterms:W3CDTF">2026-10-20T11:04:01Z</dcterms:modified>
</cp:coreProperties>
</file>